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aleway SemiBold"/>
      <p:regular r:id="rId64"/>
      <p:bold r:id="rId65"/>
      <p:italic r:id="rId66"/>
      <p:boldItalic r:id="rId67"/>
    </p:embeddedFont>
    <p:embeddedFont>
      <p:font typeface="Raleway"/>
      <p:regular r:id="rId68"/>
      <p:bold r:id="rId69"/>
      <p:italic r:id="rId70"/>
      <p:boldItalic r:id="rId71"/>
    </p:embeddedFont>
    <p:embeddedFont>
      <p:font typeface="Proxima Nova"/>
      <p:regular r:id="rId72"/>
      <p:bold r:id="rId73"/>
      <p:italic r:id="rId74"/>
      <p:boldItalic r:id="rId75"/>
    </p:embeddedFont>
    <p:embeddedFont>
      <p:font typeface="Raleway Medium"/>
      <p:regular r:id="rId76"/>
      <p:bold r:id="rId77"/>
      <p:italic r:id="rId78"/>
      <p:boldItalic r:id="rId79"/>
    </p:embeddedFont>
    <p:embeddedFont>
      <p:font typeface="Proxima Nova Semibold"/>
      <p:regular r:id="rId80"/>
      <p:bold r:id="rId81"/>
      <p:boldItalic r:id="rId82"/>
    </p:embeddedFont>
    <p:embeddedFont>
      <p:font typeface="Barlow Light"/>
      <p:regular r:id="rId83"/>
      <p:bold r:id="rId84"/>
      <p:italic r:id="rId85"/>
      <p:boldItalic r:id="rId86"/>
    </p:embeddedFont>
    <p:embeddedFont>
      <p:font typeface="Barlow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3106C7-5CEA-4D6C-B159-64AB8CBD3802}">
  <a:tblStyle styleId="{173106C7-5CEA-4D6C-B159-64AB8CBD38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BarlowLight-bold.fntdata"/><Relationship Id="rId83" Type="http://schemas.openxmlformats.org/officeDocument/2006/relationships/font" Target="fonts/BarlowLight-regular.fntdata"/><Relationship Id="rId42" Type="http://schemas.openxmlformats.org/officeDocument/2006/relationships/slide" Target="slides/slide36.xml"/><Relationship Id="rId86" Type="http://schemas.openxmlformats.org/officeDocument/2006/relationships/font" Target="fonts/BarlowLight-boldItalic.fntdata"/><Relationship Id="rId41" Type="http://schemas.openxmlformats.org/officeDocument/2006/relationships/slide" Target="slides/slide35.xml"/><Relationship Id="rId85" Type="http://schemas.openxmlformats.org/officeDocument/2006/relationships/font" Target="fonts/BarlowLight-italic.fntdata"/><Relationship Id="rId44" Type="http://schemas.openxmlformats.org/officeDocument/2006/relationships/slide" Target="slides/slide38.xml"/><Relationship Id="rId88" Type="http://schemas.openxmlformats.org/officeDocument/2006/relationships/font" Target="fonts/Barlow-bold.fntdata"/><Relationship Id="rId43" Type="http://schemas.openxmlformats.org/officeDocument/2006/relationships/slide" Target="slides/slide37.xml"/><Relationship Id="rId87" Type="http://schemas.openxmlformats.org/officeDocument/2006/relationships/font" Target="fonts/Barlow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Barlow-italic.fntdata"/><Relationship Id="rId80" Type="http://schemas.openxmlformats.org/officeDocument/2006/relationships/font" Target="fonts/ProximaNovaSemibold-regular.fntdata"/><Relationship Id="rId82" Type="http://schemas.openxmlformats.org/officeDocument/2006/relationships/font" Target="fonts/ProximaNovaSemibold-boldItalic.fntdata"/><Relationship Id="rId81" Type="http://schemas.openxmlformats.org/officeDocument/2006/relationships/font" Target="fonts/ProximaNova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5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4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7.xml"/><Relationship Id="rId77" Type="http://schemas.openxmlformats.org/officeDocument/2006/relationships/font" Target="fonts/RalewayMedium-bold.fntdata"/><Relationship Id="rId32" Type="http://schemas.openxmlformats.org/officeDocument/2006/relationships/slide" Target="slides/slide26.xml"/><Relationship Id="rId76" Type="http://schemas.openxmlformats.org/officeDocument/2006/relationships/font" Target="fonts/RalewayMedium-regular.fntdata"/><Relationship Id="rId35" Type="http://schemas.openxmlformats.org/officeDocument/2006/relationships/slide" Target="slides/slide29.xml"/><Relationship Id="rId79" Type="http://schemas.openxmlformats.org/officeDocument/2006/relationships/font" Target="fonts/RalewayMedium-boldItalic.fntdata"/><Relationship Id="rId34" Type="http://schemas.openxmlformats.org/officeDocument/2006/relationships/slide" Target="slides/slide28.xml"/><Relationship Id="rId78" Type="http://schemas.openxmlformats.org/officeDocument/2006/relationships/font" Target="fonts/RalewayMedium-italic.fntdata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SemiBold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SemiBold-italic.fntdata"/><Relationship Id="rId21" Type="http://schemas.openxmlformats.org/officeDocument/2006/relationships/slide" Target="slides/slide15.xml"/><Relationship Id="rId65" Type="http://schemas.openxmlformats.org/officeDocument/2006/relationships/font" Target="fonts/RalewaySemiBold-bold.fntdata"/><Relationship Id="rId24" Type="http://schemas.openxmlformats.org/officeDocument/2006/relationships/slide" Target="slides/slide18.xml"/><Relationship Id="rId68" Type="http://schemas.openxmlformats.org/officeDocument/2006/relationships/font" Target="fonts/Raleway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SemiBold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Barlow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details/a631b609-2c84-4d21-a9fe-cbe5f8ca47f1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c98c3db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c2c98c3d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268a139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6f268a139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268a139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6f268a13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3.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268a139e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f268a139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carrying the number to 4th place.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f268a139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6f268a139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7.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How do we represent 8?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Binary digit = bits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1526f41c_24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1526f41c_24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2c98c3dba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c2c98c3d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8.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Binary digit = bits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2c98c3dba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c2c98c3d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How do we represent 8?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Binary digit = bits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2c98c3dba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c2c98c3db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How do we represent 8?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Binary digit = bits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1526f41c_24_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e1526f41c_24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105fe7e6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6f105fe7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Click to image to go to activity!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2c98c3db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c2c98c3d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1526f41c_24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e1526f41c_24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15640029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SLIDES_API15640029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-TR" sz="1200">
                <a:solidFill>
                  <a:schemeClr val="dk1"/>
                </a:solidFill>
              </a:rPr>
              <a:t>Story Problem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200">
                <a:solidFill>
                  <a:schemeClr val="dk1"/>
                </a:solidFill>
              </a:rPr>
              <a:t>Type in a story problem, and update the answer options to suit your story.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200">
                <a:solidFill>
                  <a:schemeClr val="dk1"/>
                </a:solidFill>
              </a:rPr>
              <a:t>🍐 This is a Pear Deck Multiple Choice Slide. Your current options are: A: Option A, B: Option B, C: Option C, D: Option D, E: Option E,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200">
                <a:solidFill>
                  <a:schemeClr val="dk1"/>
                </a:solidFill>
              </a:rPr>
              <a:t>🍐  To edit the type of question or choices, go back to the "Ask Students a Question" in the Pear Deck sidebar.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15133366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15133366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chemeClr val="dk1"/>
                </a:solidFill>
              </a:rPr>
              <a:t>Odd One Out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Insert four images that have different things in common, and let students debate which one doesn’t belong.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Draggable™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 To edit the type of question, go back to the "Ask Students a Question" in the Pear Deck sidebar.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f11664d0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6f11664d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Number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f11664d0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6f11664d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Number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f11664d07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6f11664d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2c98c3dba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c2c98c3d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2c98c3dba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c2c98c3db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2c98c3dba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c2c98c3d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2c98c3db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c2c98c3d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105fe7e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6f105fe7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In decimal, we have 10 unique digits to work with. This system is also referred to as base10. How do we use our number system?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2c98c3dba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c2c98c3d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2c98c3dba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c2c98c3db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2c98c3dba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c2c98c3db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Unicode is also known as UTF-8 or the Universal Alphabet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Ordered set of over a million characters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Unicode is not software, it is a standard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It is a 16-bit encoding standard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2c98c3dba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2c98c3db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2c98c3dba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2c98c3db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2c98c3dba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c2c98c3db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Audio signals are represented in waves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 binary value is assigned to the amplitude each wave at particular time intervals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Sound is analog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ADC - Analog-to-digital Converter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DAC - Digital-to-analog Converter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The greater the sampling frequency, the higher the quality of the sound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2c98c3dba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c2c98c3db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In ADCs, two factors determine the accuracy of the digital value that captures the analog signal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-TR"/>
              <a:t>Quantization level, or bit 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-TR"/>
              <a:t>Sampling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Bit rate determines the resolution of digitized output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-TR"/>
              <a:t>Graphic shows a 3-bit ADC converting analog signal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2c98c3dba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2c98c3db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Binary thinks in terms of 1 and 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LEDs - Red, Green and Blue (RGB)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Three main colors the eye takes in - known as the additive primary colors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Combined to create different colors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Red, Green and Blue shades are assigned a number from 0 to 255 - each shade is assigned an 8-bit number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f11664d07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6f11664d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Multiple Choice Slide. Your current options are: A: R:131 G:181 B:122, B: R:225 G:126 B:184, C: R: 160 G:78 B:17,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But what if we uses these numbers to represent colors, namely levels of red, green, and blue (RGB).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/>
              <a:t>Click to this page and go to web site, then changing RGB values from where the arrows indicate, find the color which is at the screen.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2c98c3dba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c2c98c3db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f105fe7e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6f105fe7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In the binary number system there are only two options for each digit. Also referred to as base2 What are we more accustomed to?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2c98c3dba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c2c98c3db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Now to look at what we can do with binary.  One example of abstraction from how computers process binary numbers is ASCII or American Standard Code for Information Interchange.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SLIDES_API77965743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SLIDES_API7796574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/>
              <a:t>Temperature Check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Get a sense for how well your lesson resonated with your students, or how engaged they were.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This is a Pear Deck Draggable™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e1526f41c_24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7e1526f41c_2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Bit is a portmanteau of binary digit. As such, a bit can be either 1 or 0… etc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Under the hood, on a computer's CPU are transistors. These transistors have two states, off, represented by the bit 0, and…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e1526f41c_24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7e1526f41c_24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Perhaps a more common measure of memory is the byte (think gigabytes).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Why 8 bits? What's special about 8?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Only represent one alphanumerical character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(For image) These transistors can be either on or off to represent different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Imagine binary is similar to a light switch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	1 represents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	0 represents 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If computers used the decimal system, there would be a combination of 10 different states, requiring the computer to work harder to interpret them all.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	With binary, the computer only has to interpret two states, on and off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e1526f41c_24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7e1526f41c_24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Kilo means 1000, so it follows that a kilobyte is 1000 bytes… well…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 byte is 8-bits, so 1,000 bytes is 8,000 bits, or a kilobyte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e1526f41c_24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7e1526f41c_24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So it's not exactly 1000 bytes… Why is it 1024 though?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e1526f41c_24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7e1526f41c_2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So it's not exactly 1000 bytes… Why is it 1024 though?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1,000 is not a power of 2. The nearest equivalent is 2 to the power of 10, which equals 1024. The kilo in binary uses the nearest figure to the kilo in decimal, which is 1024.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e1526f41c_24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7e1526f41c_24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Think of a docx file. This would typically be measured in KB.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e1526f41c_24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7e1526f41c_24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</a:t>
            </a:r>
            <a:r>
              <a:rPr lang="tr-TR"/>
              <a:t>million</a:t>
            </a:r>
            <a:r>
              <a:rPr lang="tr-TR"/>
              <a:t> bytes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thousand kilobytes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2 to the 10th power is 1,024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2 to the 20th power is 1,048,576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e1526f41c_24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7e1526f41c_2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MP3s for example.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2c98c3dba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c2c98c3db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In the binary number system there are only two options for each digit.  What are we more accustomed to?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e1526f41c_24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7e1526f41c_24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e1526f41c_24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7e1526f41c_2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Like the storage on a device like this, a flash drive.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e1526f41c_24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7e1526f41c_24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e1526f41c_24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7e1526f41c_2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Like the storage on this external drive.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bit -- a marble full of water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byte -- 1/8 cup water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kilobyte -- 9 gallons of water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megabyte -- an above ground swimming pool full of water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gigabyte -- a football field sized-pool of water, three feet deep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 terabyte -- a football field sized-pool of water, half a mile deep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e1526f41c_24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e1526f41c_24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chemeClr val="dk1"/>
                </a:solidFill>
              </a:rPr>
              <a:t>Step Up to the Solution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Identifying the necessary steps and pieces of information needed to come to an answer is an important thinking skill. Practicing this skill can also help students see learning as a journey with missteps, deviations, and scenic routes. Help students practice by regularly asking them to identify the information, tasks, and processes along the way to solving a particular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chemeClr val="dk1"/>
                </a:solidFill>
              </a:rPr>
              <a:t>🍐 This is a Pear Deck Drawing Slide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chemeClr val="dk1"/>
                </a:solidFill>
              </a:rPr>
              <a:t>🍐 To edit the type of question, go back to the "Ask Students a Question" in the Pear Deck sidebar.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2c98c3dba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2c98c3db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Kahoot url: CF Review  </a:t>
            </a:r>
            <a:r>
              <a:rPr lang="tr-TR" u="sng">
                <a:solidFill>
                  <a:schemeClr val="hlink"/>
                </a:solidFill>
                <a:hlinkClick r:id="rId2"/>
              </a:rPr>
              <a:t>https://create.kahoot.it/details/a631b609-2c84-4d21-a9fe-cbe5f8ca47f1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e1526f41c_24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e1526f41c_24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-TR">
                <a:solidFill>
                  <a:schemeClr val="dk1"/>
                </a:solidFill>
              </a:rPr>
              <a:t>Emotion Check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Use this template to prompt students to check in with themselves. This will also help you gauge the mood in your classroom and notice any students who might attention.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🍐 This is a Pear Deck Drawing Slide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solidFill>
                  <a:schemeClr val="dk1"/>
                </a:solidFill>
              </a:rPr>
              <a:t>🍐 To edit the type of question, go back to the "Ask Students a Question" in the Pear Deck sidebar.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105fe7e6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6f105fe7e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We use digits to represent powers of 10 (because we have 10 options for each digit)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does it represent? But why?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Symbols on the screen.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rightmost digit 1s place, 10s place, 100s place.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Here we have one 100, two 10s, and 3 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Thus we get what we know as one hundred twenty-three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1526f41c_24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7e1526f41c_24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We use digits to represent powers of 10 (because we have 10 options for each digit)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Here we have one 100, two 10s, and 3 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Thus we get what we know as one hundred twenty-three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Decimal we know 010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10 to the 0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10 to the 1 = 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10 to the 2 = 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268a139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f268a13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if instead of powers of 10, we work with powers of 2. This is binary for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268a139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6f268a13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What number is this? </a:t>
            </a:r>
            <a:r>
              <a:rPr lang="tr-TR">
                <a:solidFill>
                  <a:schemeClr val="dk1"/>
                </a:solidFill>
              </a:rPr>
              <a:t>This is binary for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01500" y="1508650"/>
            <a:ext cx="66057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2000"/>
              <a:buChar char="▹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909123" y="4934346"/>
            <a:ext cx="205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8492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1264600" y="46924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1A0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462350"/>
            <a:ext cx="43695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Char char="▹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1" y="5990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://dontchangethislink.peardeckmagic.zone?eyJ0eXBlIjoiZ29vZ2xlLXNsaWRlcy1hZGRvbi1yZXNwb25zZS1mb290ZXIiLCJsYXN0RWRpdGVkQnkiOiIxMDIzNzY1NzM3MjYxMjIzNTc3ODciLCJwcmVzZW50YXRpb25JZCI6IjFjcjJ0WGphNGZvanhBZFRRNi0wR0VVeGhPdjhUVHNFM1NXTkdJOVJDN2JrIiwiY29udGVudElkIjoiY3VzdG9tLXJlc3BvbnNlLWZyZWVSZXNwb25zZS10ZXh0Iiwic2xpZGVJZCI6Imc3ZTE1MjZmNDFjXzI0XzMxNSIsImNvbnRlbnRJbnN0YW5jZUlkIjoiMWNyMnRYamE0Zm9qeEFkVFE2LTBHRVV4aE92OFRUc0UzU1dOR0k5UkM3YmsvYTRkMWNkYWUtNmMxZi00NGRhLThiZWMtZmI3NzlkYmQ4Nzg0In0=pearId=magic-pear-metadata-identifi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dn.cs50.net/2016/x/psets/0/pset0/bulbs.html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ontchangethislink.peardeckmagic.zone?type=multipleChoiceAnswersBox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QsImVtYmVkZGFibGVVcmwiOiJodHRwczovLyIsImFuc3dlcnMiOlsiT3B0aW9uIEEiLCJPcHRpb24gQiIsIk9wdGlvbiBDIiwiT3B0aW9uIEQiLCJPcHRpb24gRSJdfQ==pearId=magic-pear-shape-identifier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://dontchangethislink.peardeckmagic.zone?eyJ0eXBlIjoiZ29vZ2xlLXNsaWRlcy1hZGRvbi10ZW1wbGF0ZS1saWJyYXJ5IiwiY2xhc3NUaW1lIjoic3ViamVjdEFyZWFNYXRoIiwiY29udGVudElkIjoiaHR0cHM6Ly9kb2NzLmdvb2dsZS5jb20vcHJlc2VudGF0aW9uL2QvMUNpYjJoSnZReGdOX2VNdWRXa0lHZVkzbzl6WnFWLXJ2V01ZLUF6T2VJLW8vZWRpdCNzbGlkZT1pZC5nNDNmZTlmMThhZV8wXzQiLCJzbGlkZUlkIjoiZzQzZmU5ZjE4YWVfMF80IiwicHJlc2VudGF0aW9uSWQiOiIxQ2liMmhKdlF4Z05fZU11ZFdrSUdlWTNvOXpacVYtcnZXTVktQXpPZUktbyIsInRlbXBsYXRlTmFtZSI6IlN0b3J5IHByb2JsZW0gdGVtcGxhdGUiLCJsYXN0RWRpdGVkQnkiOiIxMTY0OTc3OTk2NTA5MDE2NjM5NzIiLCJjb250ZW50SW5zdGFuY2VJZCI6IjUwNWFjYTlhOGFjYjQ4Mzc4MTc0N2FmZDNhNmQ0NjU1In0=pearId=magic-pear-metadata-identifi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hyperlink" Target="http://dontchangethislink.peardeckmagic.zone?eyJ0eXBlIjoiZHJhZ2dhYmxlIiwiZHJhZ2dhYmxlcyI6W3siaWQiOiJkcmFnZ2FibGUwIiwidHlwZSI6Imljb24iLCJpY29uIjp7ImlkIjoiZGVmYXVsdC1jaXJjbGUifSwiY29sb3IiOiIjRDUxRDI4In1dLCJkcmFnZ2FibGVTaXplIjoxMywiZW1iZWRkYWJsZVVybCI6Imh0dHBzOi8vIiwiYW5zd2VycyI6W119pearId=magic-pear-shape-identifier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://dontchangethislink.peardeckmagic.zone?eyJ0eXBlIjoiZ29vZ2xlLXNsaWRlcy1hZGRvbi10ZW1wbGF0ZS1saWJyYXJ5IiwiY2xhc3NUaW1lIjoic3ViamVjdEFyZWFNYXRoIiwiY29udGVudElkIjoiaHR0cHM6Ly9kb2NzLmdvb2dsZS5jb20vcHJlc2VudGF0aW9uL2QvMUNpYjJoSnZReGdOX2VNdWRXa0lHZVkzbzl6WnFWLXJ2V01ZLUF6T2VJLW8vZWRpdCNzbGlkZT1pZC5nNDNmZTlmMThhZV8wXzEyIiwic2xpZGVJZCI6Imc0M2ZlOWYxOGFlXzBfMTIiLCJwcmVzZW50YXRpb25JZCI6IjFDaWIyaEp2UXhnTl9lTXVkV2tJR2VZM285elpxVi1ydldNWS1Bek9lSS1vIiwidGVtcGxhdGVOYW1lIjoiT2RkIG9uZSBvdXQgVGVtcGxhdGUiLCJsYXN0RWRpdGVkQnkiOiIxMTY0OTc3OTk2NTA5MDE2NjM5NzIiLCJjb250ZW50SW5zdGFuY2VJZCI6IjhjNDk1ZWZmNTNlZDQxN2VhNDQ2YTU2NjczMDVlZDQ1In0=pearId=magic-pear-metadata-identifi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ontchangethislink.peardeckmagic.zone?eyJ0eXBlIjoiZnJlZVJlc3BvbnNlLW51bWJlciIsImRyYWdnYWJsZXMiOlt7ImlkIjoiZHJhZ2dhYmxlMCIsInR5cGUiOiJpY29uIiwiaWNvbiI6eyJpZCI6ImRlZmF1bHQtY2lyY2xlIn0sImNvbG9yIjoiI0Q1MUQyOCJ9XSwiZHJhZ2dhYmxlU2l6ZSI6MTIuNTUsImVtYmVkZGFibGVVcmwiOiJodHRwczovLyIsImFuc3dlcnMiOltdfQ==pearId=magic-pear-shape-identifier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://dontchangethislink.peardeckmagic.zone?eyJ0eXBlIjoiZ29vZ2xlLXNsaWRlcy1hZGRvbi1yZXNwb25zZS1mb290ZXIiLCJsYXN0RWRpdGVkQnkiOiIxMTY0OTc3OTk2NTA5MDE2NjM5NzIiLCJwcmVzZW50YXRpb25JZCI6IjFIMXJMQ0dOV0lxNExiT29BUkJIdDZiZzNCNThfczJUcHRYUERsb2ZtY3U0IiwiY29udGVudElkIjoiY3VzdG9tLXJlc3BvbnNlLWZyZWVSZXNwb25zZS1udW1iZXIiLCJzbGlkZUlkIjoiZzZmMTE2NjRkMDdfMF83IiwiY29udGVudEluc3RhbmNlSWQiOiIxSDFyTENHTldJcTRMYk9vQVJCSHQ2YmczQjU4X3MyVHB0WFBEbG9mbWN1NC85MjVjYzRkOC1kMzAwLTRjODQtODhkZS05YjBlNmZiOTJkZTQifQ==pearId=magic-pear-metadata-identifi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ntchangethislink.peardeckmagic.zone?eyJ0eXBlIjoiZnJlZVJlc3BvbnNlLW51bWJlciIsImRyYWdnYWJsZXMiOlt7ImlkIjoiZHJhZ2dhYmxlMCIsInR5cGUiOiJpY29uIiwiaWNvbiI6eyJpZCI6ImRlZmF1bHQtY2lyY2xlIn0sImNvbG9yIjoiI0Q1MUQyOCJ9XSwiZHJhZ2dhYmxlU2l6ZSI6MTIuNTUsImVtYmVkZGFibGVVcmwiOiJodHRwczovLyIsImFuc3dlcnMiOltdfQ==pearId=magic-pear-shape-identifier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://dontchangethislink.peardeckmagic.zone?eyJ0eXBlIjoiZ29vZ2xlLXNsaWRlcy1hZGRvbi1yZXNwb25zZS1mb290ZXIiLCJsYXN0RWRpdGVkQnkiOiIxMTY0OTc3OTk2NTA5MDE2NjM5NzIiLCJwcmVzZW50YXRpb25JZCI6IjFIMXJMQ0dOV0lxNExiT29BUkJIdDZiZzNCNThfczJUcHRYUERsb2ZtY3U0IiwiY29udGVudElkIjoiY3VzdG9tLXJlc3BvbnNlLWZyZWVSZXNwb25zZS1udW1iZXIiLCJzbGlkZUlkIjoiZzZmMTE2NjRkMDdfMF8xNiIsImNvbnRlbnRJbnN0YW5jZUlkIjoiMUgxckxDR05XSXE0TGJPb0FSQkh0NmJnM0I1OF9zMlRwdFhQRGxvZm1jdTQvMzNiNTkzODgtN2VkNS00Mjc1LWE3NDYtZmExMWFhNzc4MTFkIn0=pearId=magic-pear-metadata-identifie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lI6MTMxIEc6MTgxIEI6MTIyIiwiUjoyMjUgRzoxMjYgQjoxODQiLCJSOiAxNjAgRzo3OCBCOjE3Il19pearId=magic-pear-shape-identifier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dontchangethislink.peardeckmagic.zone?eyJ0eXBlIjoiZ29vZ2xlLXNsaWRlcy1hZGRvbi1yZXNwb25zZS1mb290ZXIiLCJsYXN0RWRpdGVkQnkiOiIxMTY0OTc3OTk2NTA5MDE2NjM5NzIiLCJwcmVzZW50YXRpb25JZCI6IjFIMXJMQ0dOV0lxNExiT29BUkJIdDZiZzNCNThfczJUcHRYUERsb2ZtY3U0IiwiY29udGVudElkIjoiY3VzdG9tLXJlc3BvbnNlLW11bHRpcGxlQ2hvaWNlIiwic2xpZGVJZCI6Imc2ZjExNjY0ZDA3XzBfODIiLCJjb250ZW50SW5zdGFuY2VJZCI6IjFIMXJMQ0dOV0lxNExiT29BUkJIdDZiZzNCNThfczJUcHRYUERsb2ZtY3U0L2Q5ZGUwYmZhLTlkMjktNGFiZS05ZWJmLTlkOWNkYmJjZDk0MyJ9pearId=magic-pear-metadata-identifier" TargetMode="External"/><Relationship Id="rId6" Type="http://schemas.openxmlformats.org/officeDocument/2006/relationships/hyperlink" Target="https://www.w3schools.com/colors/colors_rgb.asp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ontchangethislink.peardeckmagic.zone?eyJ0eXBlIjoiZHJhZ2dhYmxlIiwiZHJhZ2dhYmxlcyI6W3siaWQiOiJkcmFnZ2FibGUwIiwidHlwZSI6Imljb24iLCJpY29uIjp7ImlkIjoiZGVmYXVsdC1jaXJjbGUifSwiY29sb3IiOiIjNDFCREVCIn1dLCJkcmFnZ2FibGVTaXplIjoxMywiZW1iZWRkYWJsZVVybCI6Imh0dHBzOi8vIiwiYW5zd2VycyI6W119pearId=magic-pear-shape-identifier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26.png"/><Relationship Id="rId8" Type="http://schemas.openxmlformats.org/officeDocument/2006/relationships/hyperlink" Target="http://dontchangethislink.peardeckmagic.zone?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E2NDk3Nzk5NjUwOTAxNjYzOTcyIiwiY29udGVudEluc3RhbmNlSWQiOiJkYjY5YzBiMGRhNDc0YzE5YjRkMThiYjM1MGQ1YjUxNyJ9pearId=magic-pear-metadata-identifi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hyperlink" Target="http://dontchangethislink.peardeckmagic.zone?eyJ0eXBlIjoiZnJlZWhhbmREcmF3aW5nIiwiZHJhZ2dhYmxlcyI6W3siaWQiOiJkcmFnZ2FibGUwIiwidHlwZSI6Imljb24iLCJpY29uIjp7ImlkIjoiZGVmYXVsdC1jaXJjbGUifSwiY29sb3IiOiIjRDUxRDI4In1dLCJkcmFnZ2FibGVTaXplIjoxMi41NSwiZW1iZWRkYWJsZVVybCI6Imh0dHBzOi8vIiwiYW5zd2VycyI6W119pearId=magic-pear-shape-identifier" TargetMode="External"/><Relationship Id="rId5" Type="http://schemas.openxmlformats.org/officeDocument/2006/relationships/image" Target="../media/image32.png"/><Relationship Id="rId6" Type="http://schemas.openxmlformats.org/officeDocument/2006/relationships/hyperlink" Target="http://dontchangethislink.peardeckmagic.zone?eyJ0eXBlIjoiZ29vZ2xlLXNsaWRlcy1hZGRvbi10ZW1wbGF0ZS1saWJyYXJ5IiwiY2xhc3NUaW1lIjoiZmVhdHVyZWRDcml0aWNhbFRoaW5raW5nIiwiY29udGVudElkIjoiaHR0cHM6Ly9kb2NzLmdvb2dsZS5jb20vcHJlc2VudGF0aW9uL2QvMS1MYkpKNTh2YUJLZDBWMWFkazF2amxUSjlBVnJWZ01DWnRYSm4yZXU1a0kvZWRpdCNzbGlkZT1pZC5nNWMyZTkzOGZkMV8wXzI3Iiwic2xpZGVJZCI6Imc1YzJlOTM4ZmQxXzBfMjciLCJwcmVzZW50YXRpb25JZCI6IjEtTGJKSjU4dmFCS2QwVjFhZGsxdmpsVEo5QVZyVmdNQ1p0WEpuMmV1NWtJIiwidGVtcGxhdGVOYW1lIjoiU3RlcCB1cCB0byB0aGUgc29sdXRpb24iLCJsYXN0RWRpdGVkQnkiOiIxMTY0OTc3OTk2NTA5MDE2NjM5NzIiLCJjb250ZW50SW5zdGFuY2VJZCI6IjRmYjc3NDgyN2RhNDQwYTdiMDQwMzUyZDg1YTI1ZWY0In0=pearId=magic-pear-metadata-identifier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reate.kahoot.it/details/a631b609-2c84-4d21-a9fe-cbe5f8ca47f1" TargetMode="External"/><Relationship Id="rId4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hyperlink" Target="http://dontchangethislink.peardeckmagic.zone?eyJ0eXBlIjoiZnJlZWhhbmREcmF3aW5nIiwiZHJhZ2dhYmxlcyI6W3siaWQiOiJkcmFnZ2FibGUwIiwidHlwZSI6Imljb24iLCJpY29uIjp7ImlkIjoiZGVmYXVsdC1jaXJjbGUifSwiY29sb3IiOiIjRDUxRDI4In1dLCJkcmFnZ2FibGVTaXplIjoxMi41NSwiZW1iZWRkYWJsZVVybCI6Imh0dHBzOi8vIiwiYW5zd2VycyI6W119pearId=magic-pear-shape-identifier" TargetMode="External"/><Relationship Id="rId6" Type="http://schemas.openxmlformats.org/officeDocument/2006/relationships/image" Target="../media/image32.png"/><Relationship Id="rId7" Type="http://schemas.openxmlformats.org/officeDocument/2006/relationships/hyperlink" Target="http://dontchangethislink.peardeckmagic.zone?eyJ0eXBlIjoiZ29vZ2xlLXNsaWRlcy1hZGRvbi10ZW1wbGF0ZS1saWJyYXJ5IiwiY2xhc3NUaW1lIjoiZW5kIiwiY29udGVudElkIjoiaHR0cHM6Ly9kb2NzLmdvb2dsZS5jb20vcHJlc2VudGF0aW9uL2QvMTBaWVlfMFRMR1hLNTh2NjRIeDBnWjk0ZWJQS3l4Y3M3MDkxYjhPY3pKMk0vZWRpdCNzbGlkZT1pZC5nNWMyZGFmZjgwY18wXzI0Iiwic2xpZGVJZCI6Imc1YzJkYWZmODBjXzBfMjQiLCJwcmVzZW50YXRpb25JZCI6IjEwWllZXzBUTEdYSzU4djY0SHgwZ1o5NGViUEt5eGNzNzA5MWI4T2N6SjJNIiwidGVtcGxhdGVOYW1lIjoiQ2lyY2xlIGhvdyB5b3UgYXJlIGZlZWxpbmciLCJsYXN0RWRpdGVkQnkiOiIxMTY0OTc3OTk2NTA5MDE2NjM5NzIiLCJjb250ZW50SW5zdGFuY2VJZCI6IjRlMmQ3MzlmYTYxZDQ5MjBiYTBkZThmZjdjZjU1Y2NiIn0=pearId=magic-pear-metadata-identifier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tr-TR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type="ctrTitle"/>
          </p:nvPr>
        </p:nvSpPr>
        <p:spPr>
          <a:xfrm>
            <a:off x="1020750" y="1640275"/>
            <a:ext cx="573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5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Data and Storage</a:t>
            </a:r>
            <a:endParaRPr b="1" sz="5400">
              <a:solidFill>
                <a:srgbClr val="741B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67" name="Google Shape;167;p29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     	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75" name="Google Shape;175;p30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    	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83" name="Google Shape;183;p31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</a:t>
            </a: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2944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    	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91" name="Google Shape;191;p32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  	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Image result for a simple html document" id="200" name="Google Shape;200;p33"/>
          <p:cNvSpPr/>
          <p:nvPr/>
        </p:nvSpPr>
        <p:spPr>
          <a:xfrm>
            <a:off x="1970025" y="1510050"/>
            <a:ext cx="57096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111+1=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2142400" y="1441275"/>
            <a:ext cx="18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		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02" name="Google Shape;202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210" name="Google Shape;210;p34"/>
          <p:cNvSpPr/>
          <p:nvPr/>
        </p:nvSpPr>
        <p:spPr>
          <a:xfrm>
            <a:off x="3036000" y="1706400"/>
            <a:ext cx="30720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FF9900"/>
                </a:solidFill>
                <a:highlight>
                  <a:schemeClr val="lt1"/>
                </a:highlight>
              </a:rPr>
              <a:t>1</a:t>
            </a: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3178500" y="1462350"/>
            <a:ext cx="2787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      8		4	     2	         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218" name="Google Shape;218;p35"/>
          <p:cNvSpPr/>
          <p:nvPr/>
        </p:nvSpPr>
        <p:spPr>
          <a:xfrm>
            <a:off x="3424350" y="1883550"/>
            <a:ext cx="22953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999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3424350" y="1883550"/>
            <a:ext cx="2787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     100	            10	   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226" name="Google Shape;226;p36"/>
          <p:cNvSpPr/>
          <p:nvPr/>
        </p:nvSpPr>
        <p:spPr>
          <a:xfrm>
            <a:off x="3001950" y="1897200"/>
            <a:ext cx="31401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FF9900"/>
                </a:solidFill>
                <a:highlight>
                  <a:schemeClr val="lt1"/>
                </a:highlight>
              </a:rPr>
              <a:t>1</a:t>
            </a: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2797500" y="1830275"/>
            <a:ext cx="3140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      1000	    100	            10	  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457200" y="1462350"/>
            <a:ext cx="4369500" cy="3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62650"/>
            <a:ext cx="8082100" cy="4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2" name="Google Shape;242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375" y="120017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0" y="800200"/>
            <a:ext cx="3000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Click to image:</a:t>
            </a:r>
            <a:endParaRPr b="1" sz="1800">
              <a:solidFill>
                <a:srgbClr val="741B4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04" name="Google Shape;104;p21"/>
          <p:cNvSpPr txBox="1"/>
          <p:nvPr>
            <p:ph idx="4294967295" type="ctrTitle"/>
          </p:nvPr>
        </p:nvSpPr>
        <p:spPr>
          <a:xfrm>
            <a:off x="1264525" y="76200"/>
            <a:ext cx="669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lang="tr-TR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Agenda</a:t>
            </a:r>
            <a:endParaRPr b="0" i="0" sz="4800" u="none" cap="none" strike="noStrike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" name="Google Shape;105;p21"/>
          <p:cNvSpPr txBox="1"/>
          <p:nvPr>
            <p:ph idx="4294967295" type="subTitle"/>
          </p:nvPr>
        </p:nvSpPr>
        <p:spPr>
          <a:xfrm>
            <a:off x="975925" y="902000"/>
            <a:ext cx="78423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Binary Number System</a:t>
            </a:r>
            <a:endParaRPr b="0"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318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Number Representation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  <a:p>
            <a:pPr indent="-4318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Letter Representation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Voice Representation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  <a:p>
            <a:pPr indent="-4318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Image and Video Representation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  <a:p>
            <a:pPr indent="-4318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200"/>
              <a:buFont typeface="Raleway"/>
              <a:buChar char="▶"/>
            </a:pPr>
            <a:r>
              <a:rPr lang="tr-TR" sz="3200">
                <a:latin typeface="Raleway"/>
                <a:ea typeface="Raleway"/>
                <a:cs typeface="Raleway"/>
                <a:sym typeface="Raleway"/>
              </a:rPr>
              <a:t>Bits and Bytes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457200" y="1462350"/>
            <a:ext cx="4369500" cy="3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50" name="Google Shape;250;p39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/>
              <a:t>Let’s practice</a:t>
            </a:r>
            <a:endParaRPr sz="300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356"/>
            <a:ext cx="9143999" cy="208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DB4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00250" y="322150"/>
            <a:ext cx="41517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Choose a response</a:t>
            </a:r>
            <a:endParaRPr sz="3600">
              <a:solidFill>
                <a:srgbClr val="0A353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rgbClr val="0A3534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binary number system representation of 14</a:t>
            </a:r>
            <a:endParaRPr sz="1800">
              <a:solidFill>
                <a:srgbClr val="0A353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0">
            <a:hlinkClick r:id="rId3"/>
          </p:cNvPr>
          <p:cNvSpPr txBox="1"/>
          <p:nvPr/>
        </p:nvSpPr>
        <p:spPr>
          <a:xfrm>
            <a:off x="5086175" y="1081125"/>
            <a:ext cx="3570900" cy="3349800"/>
          </a:xfrm>
          <a:prstGeom prst="rect">
            <a:avLst/>
          </a:prstGeom>
          <a:noFill/>
          <a:ln cap="flat" cmpd="sng" w="28575">
            <a:solidFill>
              <a:srgbClr val="0A35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 Semibold"/>
              <a:buAutoNum type="alphaUcPeriod"/>
            </a:pPr>
            <a:r>
              <a:rPr lang="tr-TR" sz="1800">
                <a:solidFill>
                  <a:srgbClr val="59595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1 1 1 0</a:t>
            </a:r>
            <a:endParaRPr sz="1800">
              <a:solidFill>
                <a:srgbClr val="59595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 Semibold"/>
              <a:buAutoNum type="alphaUcPeriod"/>
            </a:pPr>
            <a:r>
              <a:rPr lang="tr-TR" sz="18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1 0 1 0</a:t>
            </a:r>
            <a:endParaRPr sz="1800">
              <a:solidFill>
                <a:srgbClr val="59595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 Semibold"/>
              <a:buAutoNum type="alphaUcPeriod"/>
            </a:pPr>
            <a:r>
              <a:rPr lang="tr-TR" sz="18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1 0 0 0</a:t>
            </a:r>
            <a:endParaRPr sz="1800">
              <a:solidFill>
                <a:srgbClr val="59595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 Semibold"/>
              <a:buAutoNum type="alphaUcPeriod"/>
            </a:pPr>
            <a:r>
              <a:rPr lang="tr-TR" sz="18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1 1 1 1</a:t>
            </a:r>
            <a:endParaRPr sz="1800">
              <a:solidFill>
                <a:srgbClr val="59595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 Semibold"/>
              <a:buAutoNum type="alphaUcPeriod"/>
            </a:pPr>
            <a:r>
              <a:rPr lang="tr-TR" sz="18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1 0 0 1</a:t>
            </a:r>
            <a:endParaRPr sz="1800">
              <a:solidFill>
                <a:srgbClr val="59595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9" name="Google Shape;259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>
            <a:hlinkClick r:id="rId6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DB44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4963"/>
            <a:ext cx="9143998" cy="38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500250" y="322150"/>
            <a:ext cx="8194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about</a:t>
            </a:r>
            <a:r>
              <a:rPr lang="tr-TR" sz="36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50?</a:t>
            </a:r>
            <a:endParaRPr sz="1800">
              <a:solidFill>
                <a:srgbClr val="0A353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>
            <a:hlinkClick r:id="rId6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/>
        </p:nvSpPr>
        <p:spPr>
          <a:xfrm>
            <a:off x="844500" y="1217350"/>
            <a:ext cx="3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6000">
                <a:solidFill>
                  <a:srgbClr val="741B47"/>
                </a:solidFill>
                <a:highlight>
                  <a:schemeClr val="lt1"/>
                </a:highlight>
              </a:rPr>
              <a:t>1</a:t>
            </a:r>
            <a:r>
              <a:rPr b="1" lang="tr-TR" sz="6000">
                <a:solidFill>
                  <a:srgbClr val="741B47"/>
                </a:solidFill>
                <a:highlight>
                  <a:schemeClr val="lt1"/>
                </a:highlight>
              </a:rPr>
              <a:t>10010</a:t>
            </a:r>
            <a:endParaRPr sz="6000"/>
          </a:p>
        </p:txBody>
      </p:sp>
      <p:sp>
        <p:nvSpPr>
          <p:cNvPr id="271" name="Google Shape;271;p41"/>
          <p:cNvSpPr txBox="1"/>
          <p:nvPr/>
        </p:nvSpPr>
        <p:spPr>
          <a:xfrm>
            <a:off x="5079225" y="1217350"/>
            <a:ext cx="3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6000">
                <a:solidFill>
                  <a:srgbClr val="741B47"/>
                </a:solidFill>
                <a:highlight>
                  <a:schemeClr val="lt1"/>
                </a:highlight>
              </a:rPr>
              <a:t>110111</a:t>
            </a:r>
            <a:endParaRPr sz="6000"/>
          </a:p>
        </p:txBody>
      </p:sp>
      <p:sp>
        <p:nvSpPr>
          <p:cNvPr id="272" name="Google Shape;272;p41"/>
          <p:cNvSpPr txBox="1"/>
          <p:nvPr/>
        </p:nvSpPr>
        <p:spPr>
          <a:xfrm>
            <a:off x="5079225" y="2952350"/>
            <a:ext cx="3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6000">
                <a:solidFill>
                  <a:srgbClr val="741B47"/>
                </a:solidFill>
                <a:highlight>
                  <a:schemeClr val="lt1"/>
                </a:highlight>
              </a:rPr>
              <a:t>110101</a:t>
            </a:r>
            <a:endParaRPr sz="6000"/>
          </a:p>
        </p:txBody>
      </p:sp>
      <p:sp>
        <p:nvSpPr>
          <p:cNvPr id="273" name="Google Shape;273;p41"/>
          <p:cNvSpPr txBox="1"/>
          <p:nvPr/>
        </p:nvSpPr>
        <p:spPr>
          <a:xfrm>
            <a:off x="844500" y="3151300"/>
            <a:ext cx="3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6000">
                <a:solidFill>
                  <a:srgbClr val="741B47"/>
                </a:solidFill>
                <a:highlight>
                  <a:schemeClr val="lt1"/>
                </a:highlight>
              </a:rPr>
              <a:t>111101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80" name="Google Shape;280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3072000" y="1776600"/>
            <a:ext cx="30000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1001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288" name="Google Shape;288;p43"/>
          <p:cNvSpPr/>
          <p:nvPr/>
        </p:nvSpPr>
        <p:spPr>
          <a:xfrm>
            <a:off x="346300" y="1178925"/>
            <a:ext cx="8695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11010 = ? in decimal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90" name="Google Shape;290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umber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815075" y="925925"/>
            <a:ext cx="669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Numbers are represented as integers.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data types - &gt;&gt;&gt; Computer Science"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438" y="1531625"/>
            <a:ext cx="4646217" cy="30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357875" y="849725"/>
            <a:ext cx="85302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200"/>
              <a:buFont typeface="Raleway Medium"/>
              <a:buChar char="●"/>
            </a:pPr>
            <a:r>
              <a:rPr lang="tr-TR" sz="22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6410" l="0" r="1574" t="0"/>
          <a:stretch/>
        </p:blipFill>
        <p:spPr>
          <a:xfrm>
            <a:off x="2215875" y="1182725"/>
            <a:ext cx="4814206" cy="39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13" name="Google Shape;313;p46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1208550" y="2071950"/>
            <a:ext cx="6879300" cy="6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 bits   ---&gt;     128 letters/symbols</a:t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510275" y="925925"/>
            <a:ext cx="85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21" name="Google Shape;321;p47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20210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55334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7772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26" name="Google Shape;326;p47"/>
          <p:cNvSpPr txBox="1"/>
          <p:nvPr/>
        </p:nvSpPr>
        <p:spPr>
          <a:xfrm>
            <a:off x="22305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72</a:t>
            </a:r>
            <a:endParaRPr sz="2400"/>
          </a:p>
        </p:txBody>
      </p:sp>
      <p:sp>
        <p:nvSpPr>
          <p:cNvPr id="327" name="Google Shape;327;p47"/>
          <p:cNvSpPr txBox="1"/>
          <p:nvPr/>
        </p:nvSpPr>
        <p:spPr>
          <a:xfrm>
            <a:off x="405487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73</a:t>
            </a:r>
            <a:endParaRPr sz="2400"/>
          </a:p>
        </p:txBody>
      </p:sp>
      <p:sp>
        <p:nvSpPr>
          <p:cNvPr id="328" name="Google Shape;328;p47"/>
          <p:cNvSpPr txBox="1"/>
          <p:nvPr/>
        </p:nvSpPr>
        <p:spPr>
          <a:xfrm>
            <a:off x="58792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33</a:t>
            </a:r>
            <a:endParaRPr sz="2400"/>
          </a:p>
        </p:txBody>
      </p:sp>
      <p:sp>
        <p:nvSpPr>
          <p:cNvPr id="329" name="Google Shape;329;p47"/>
          <p:cNvSpPr txBox="1"/>
          <p:nvPr/>
        </p:nvSpPr>
        <p:spPr>
          <a:xfrm>
            <a:off x="510275" y="925925"/>
            <a:ext cx="85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35" name="Google Shape;335;p48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6" name="Google Shape;336;p4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20210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55334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37772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40" name="Google Shape;340;p48"/>
          <p:cNvSpPr txBox="1"/>
          <p:nvPr/>
        </p:nvSpPr>
        <p:spPr>
          <a:xfrm>
            <a:off x="22305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72</a:t>
            </a:r>
            <a:endParaRPr sz="2400"/>
          </a:p>
        </p:txBody>
      </p:sp>
      <p:sp>
        <p:nvSpPr>
          <p:cNvPr id="341" name="Google Shape;341;p48"/>
          <p:cNvSpPr txBox="1"/>
          <p:nvPr/>
        </p:nvSpPr>
        <p:spPr>
          <a:xfrm>
            <a:off x="405487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73</a:t>
            </a:r>
            <a:endParaRPr sz="2400"/>
          </a:p>
        </p:txBody>
      </p:sp>
      <p:sp>
        <p:nvSpPr>
          <p:cNvPr id="342" name="Google Shape;342;p48"/>
          <p:cNvSpPr txBox="1"/>
          <p:nvPr/>
        </p:nvSpPr>
        <p:spPr>
          <a:xfrm>
            <a:off x="58792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33</a:t>
            </a:r>
            <a:endParaRPr sz="2400"/>
          </a:p>
        </p:txBody>
      </p:sp>
      <p:sp>
        <p:nvSpPr>
          <p:cNvPr id="343" name="Google Shape;343;p48"/>
          <p:cNvSpPr txBox="1"/>
          <p:nvPr/>
        </p:nvSpPr>
        <p:spPr>
          <a:xfrm>
            <a:off x="2141025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H</a:t>
            </a:r>
            <a:endParaRPr sz="6000"/>
          </a:p>
        </p:txBody>
      </p:sp>
      <p:sp>
        <p:nvSpPr>
          <p:cNvPr id="344" name="Google Shape;344;p48"/>
          <p:cNvSpPr txBox="1"/>
          <p:nvPr/>
        </p:nvSpPr>
        <p:spPr>
          <a:xfrm>
            <a:off x="510275" y="925925"/>
            <a:ext cx="85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11" name="Google Shape;111;p22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522950" y="864025"/>
            <a:ext cx="7953900" cy="8166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decimal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○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0, 1, 2, 3, 4, 5, 6, 7, 8, 9,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20210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52" name="Google Shape;352;p49"/>
          <p:cNvSpPr txBox="1"/>
          <p:nvPr>
            <p:ph idx="1" type="body"/>
          </p:nvPr>
        </p:nvSpPr>
        <p:spPr>
          <a:xfrm>
            <a:off x="55334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53" name="Google Shape;353;p49"/>
          <p:cNvSpPr txBox="1"/>
          <p:nvPr>
            <p:ph idx="1" type="body"/>
          </p:nvPr>
        </p:nvSpPr>
        <p:spPr>
          <a:xfrm>
            <a:off x="37772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54" name="Google Shape;354;p49"/>
          <p:cNvSpPr txBox="1"/>
          <p:nvPr/>
        </p:nvSpPr>
        <p:spPr>
          <a:xfrm>
            <a:off x="22305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72</a:t>
            </a:r>
            <a:endParaRPr sz="2400"/>
          </a:p>
        </p:txBody>
      </p:sp>
      <p:sp>
        <p:nvSpPr>
          <p:cNvPr id="355" name="Google Shape;355;p49"/>
          <p:cNvSpPr txBox="1"/>
          <p:nvPr/>
        </p:nvSpPr>
        <p:spPr>
          <a:xfrm>
            <a:off x="405487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73</a:t>
            </a:r>
            <a:endParaRPr sz="2400"/>
          </a:p>
        </p:txBody>
      </p:sp>
      <p:sp>
        <p:nvSpPr>
          <p:cNvPr id="356" name="Google Shape;356;p49"/>
          <p:cNvSpPr txBox="1"/>
          <p:nvPr/>
        </p:nvSpPr>
        <p:spPr>
          <a:xfrm>
            <a:off x="58792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33</a:t>
            </a:r>
            <a:endParaRPr sz="2400"/>
          </a:p>
        </p:txBody>
      </p:sp>
      <p:sp>
        <p:nvSpPr>
          <p:cNvPr id="357" name="Google Shape;357;p49"/>
          <p:cNvSpPr txBox="1"/>
          <p:nvPr/>
        </p:nvSpPr>
        <p:spPr>
          <a:xfrm>
            <a:off x="2141025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H</a:t>
            </a:r>
            <a:endParaRPr sz="6000"/>
          </a:p>
        </p:txBody>
      </p:sp>
      <p:sp>
        <p:nvSpPr>
          <p:cNvPr id="358" name="Google Shape;358;p49"/>
          <p:cNvSpPr txBox="1"/>
          <p:nvPr/>
        </p:nvSpPr>
        <p:spPr>
          <a:xfrm>
            <a:off x="3923050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I</a:t>
            </a:r>
            <a:endParaRPr sz="6000"/>
          </a:p>
        </p:txBody>
      </p:sp>
      <p:sp>
        <p:nvSpPr>
          <p:cNvPr id="359" name="Google Shape;359;p49"/>
          <p:cNvSpPr txBox="1"/>
          <p:nvPr/>
        </p:nvSpPr>
        <p:spPr>
          <a:xfrm>
            <a:off x="510275" y="925925"/>
            <a:ext cx="85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65" name="Google Shape;365;p50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20210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67" name="Google Shape;367;p50"/>
          <p:cNvSpPr txBox="1"/>
          <p:nvPr>
            <p:ph idx="1" type="body"/>
          </p:nvPr>
        </p:nvSpPr>
        <p:spPr>
          <a:xfrm>
            <a:off x="55334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3777275" y="1292100"/>
            <a:ext cx="1366200" cy="25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endParaRPr sz="15000"/>
          </a:p>
        </p:txBody>
      </p:sp>
      <p:sp>
        <p:nvSpPr>
          <p:cNvPr id="369" name="Google Shape;369;p50"/>
          <p:cNvSpPr txBox="1"/>
          <p:nvPr/>
        </p:nvSpPr>
        <p:spPr>
          <a:xfrm>
            <a:off x="22305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72</a:t>
            </a:r>
            <a:endParaRPr sz="2400"/>
          </a:p>
        </p:txBody>
      </p:sp>
      <p:sp>
        <p:nvSpPr>
          <p:cNvPr id="370" name="Google Shape;370;p50"/>
          <p:cNvSpPr txBox="1"/>
          <p:nvPr/>
        </p:nvSpPr>
        <p:spPr>
          <a:xfrm>
            <a:off x="405487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73</a:t>
            </a:r>
            <a:endParaRPr sz="2400"/>
          </a:p>
        </p:txBody>
      </p:sp>
      <p:sp>
        <p:nvSpPr>
          <p:cNvPr id="371" name="Google Shape;371;p50"/>
          <p:cNvSpPr txBox="1"/>
          <p:nvPr/>
        </p:nvSpPr>
        <p:spPr>
          <a:xfrm>
            <a:off x="5879225" y="3724850"/>
            <a:ext cx="674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/>
              <a:t>33</a:t>
            </a:r>
            <a:endParaRPr sz="2400"/>
          </a:p>
        </p:txBody>
      </p:sp>
      <p:sp>
        <p:nvSpPr>
          <p:cNvPr id="372" name="Google Shape;372;p50"/>
          <p:cNvSpPr txBox="1"/>
          <p:nvPr/>
        </p:nvSpPr>
        <p:spPr>
          <a:xfrm>
            <a:off x="2141025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H</a:t>
            </a:r>
            <a:endParaRPr sz="6000"/>
          </a:p>
        </p:txBody>
      </p:sp>
      <p:sp>
        <p:nvSpPr>
          <p:cNvPr id="373" name="Google Shape;373;p50"/>
          <p:cNvSpPr txBox="1"/>
          <p:nvPr/>
        </p:nvSpPr>
        <p:spPr>
          <a:xfrm>
            <a:off x="3923050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I</a:t>
            </a:r>
            <a:endParaRPr sz="6000"/>
          </a:p>
        </p:txBody>
      </p:sp>
      <p:sp>
        <p:nvSpPr>
          <p:cNvPr id="374" name="Google Shape;374;p50"/>
          <p:cNvSpPr txBox="1"/>
          <p:nvPr/>
        </p:nvSpPr>
        <p:spPr>
          <a:xfrm>
            <a:off x="5879225" y="2145775"/>
            <a:ext cx="674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/>
              <a:t>!</a:t>
            </a:r>
            <a:endParaRPr sz="6000"/>
          </a:p>
        </p:txBody>
      </p:sp>
      <p:sp>
        <p:nvSpPr>
          <p:cNvPr id="375" name="Google Shape;375;p50"/>
          <p:cNvSpPr txBox="1"/>
          <p:nvPr/>
        </p:nvSpPr>
        <p:spPr>
          <a:xfrm>
            <a:off x="510275" y="925925"/>
            <a:ext cx="85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ASCII: American Standard Code for Information Interchange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81" name="Google Shape;381;p51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34075" y="773525"/>
            <a:ext cx="85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Unicode</a:t>
            </a: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3950"/>
            <a:ext cx="9144000" cy="23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25" y="773900"/>
            <a:ext cx="3642599" cy="40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Letter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434075" y="773525"/>
            <a:ext cx="85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Unicode: </a:t>
            </a:r>
            <a:endParaRPr sz="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522950" y="1393825"/>
            <a:ext cx="7953900" cy="24489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3000">
                <a:solidFill>
                  <a:srgbClr val="741B47"/>
                </a:solidFill>
                <a:highlight>
                  <a:schemeClr val="lt1"/>
                </a:highlight>
              </a:rPr>
              <a:t>				</a:t>
            </a:r>
            <a:endParaRPr b="1" sz="30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3000">
                <a:solidFill>
                  <a:srgbClr val="741B47"/>
                </a:solidFill>
                <a:highlight>
                  <a:schemeClr val="lt1"/>
                </a:highlight>
              </a:rPr>
              <a:t>                  U+1F606     U+1F69F    U+1F63F</a:t>
            </a:r>
            <a:endParaRPr b="1" sz="30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  <p:sp>
        <p:nvSpPr>
          <p:cNvPr descr="Image result for a simple html document" id="399" name="Google Shape;399;p53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200" y="1900975"/>
            <a:ext cx="7188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050" y="1947176"/>
            <a:ext cx="7188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975" y="1947175"/>
            <a:ext cx="718800" cy="7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08" name="Google Shape;408;p54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Voice 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409" name="Google Shape;409;p54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5" y="1298375"/>
            <a:ext cx="8542425" cy="29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16" name="Google Shape;416;p55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Voice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417" name="Google Shape;417;p55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11248" l="15644" r="12490" t="16507"/>
          <a:stretch/>
        </p:blipFill>
        <p:spPr>
          <a:xfrm>
            <a:off x="883900" y="1388450"/>
            <a:ext cx="7554150" cy="31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24" name="Google Shape;424;p56"/>
          <p:cNvSpPr txBox="1"/>
          <p:nvPr/>
        </p:nvSpPr>
        <p:spPr>
          <a:xfrm>
            <a:off x="431800" y="173800"/>
            <a:ext cx="827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 and Video </a:t>
            </a: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425" name="Google Shape;425;p56"/>
          <p:cNvSpPr/>
          <p:nvPr/>
        </p:nvSpPr>
        <p:spPr>
          <a:xfrm>
            <a:off x="1742205" y="29527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6" name="Google Shape;426;p56"/>
          <p:cNvGraphicFramePr/>
          <p:nvPr/>
        </p:nvGraphicFramePr>
        <p:xfrm>
          <a:off x="1682425" y="2563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{173106C7-5CEA-4D6C-B159-64AB8CBD3802}</a:tableStyleId>
              </a:tblPr>
              <a:tblGrid>
                <a:gridCol w="1144375"/>
                <a:gridCol w="1144375"/>
                <a:gridCol w="1144375"/>
              </a:tblGrid>
              <a:tr h="4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62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800"/>
                        <a:t>72</a:t>
                      </a:r>
                      <a:endParaRPr b="1" sz="1800"/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800"/>
                        <a:t>73</a:t>
                      </a:r>
                      <a:endParaRPr sz="1800">
                        <a:solidFill>
                          <a:srgbClr val="F8F8F8"/>
                        </a:solidFill>
                      </a:endParaRPr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800"/>
                        <a:t>33</a:t>
                      </a:r>
                      <a:endParaRPr sz="1800">
                        <a:solidFill>
                          <a:srgbClr val="F8F8F8"/>
                        </a:solidFill>
                      </a:endParaRPr>
                    </a:p>
                  </a:txBody>
                  <a:tcPr marT="25775" marB="25775" marR="51425" marL="5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AF4"/>
                    </a:solidFill>
                  </a:tcPr>
                </a:tc>
              </a:tr>
            </a:tbl>
          </a:graphicData>
        </a:graphic>
      </p:graphicFrame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950" y="2219325"/>
            <a:ext cx="20097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>
            <p:ph type="title"/>
          </p:nvPr>
        </p:nvSpPr>
        <p:spPr>
          <a:xfrm>
            <a:off x="431800" y="1120819"/>
            <a:ext cx="6827700" cy="5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500"/>
              <a:buFont typeface="Raleway Medium"/>
              <a:buChar char="●"/>
            </a:pPr>
            <a:r>
              <a:rPr lang="tr-TR" sz="25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RGB (Red, Green Blue)</a:t>
            </a:r>
            <a:endParaRPr sz="25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434" name="Google Shape;434;p57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6562" y="1772550"/>
            <a:ext cx="3686977" cy="244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57"/>
          <p:cNvCxnSpPr/>
          <p:nvPr/>
        </p:nvCxnSpPr>
        <p:spPr>
          <a:xfrm>
            <a:off x="622950" y="2866675"/>
            <a:ext cx="1182000" cy="423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7"/>
          <p:cNvCxnSpPr/>
          <p:nvPr/>
        </p:nvCxnSpPr>
        <p:spPr>
          <a:xfrm>
            <a:off x="622975" y="2875250"/>
            <a:ext cx="1003500" cy="76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7"/>
          <p:cNvCxnSpPr/>
          <p:nvPr/>
        </p:nvCxnSpPr>
        <p:spPr>
          <a:xfrm>
            <a:off x="591025" y="3019000"/>
            <a:ext cx="1023000" cy="912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1" name="Google Shape;44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4922" y="2104200"/>
            <a:ext cx="311843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7"/>
          <p:cNvSpPr txBox="1"/>
          <p:nvPr/>
        </p:nvSpPr>
        <p:spPr>
          <a:xfrm>
            <a:off x="431800" y="173800"/>
            <a:ext cx="827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 and Video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48" name="Google Shape;448;p58"/>
          <p:cNvSpPr txBox="1"/>
          <p:nvPr/>
        </p:nvSpPr>
        <p:spPr>
          <a:xfrm>
            <a:off x="431800" y="173800"/>
            <a:ext cx="827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 and Video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700" y="800200"/>
            <a:ext cx="3540775" cy="42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19" name="Google Shape;119;p23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22950" y="864025"/>
            <a:ext cx="7953900" cy="8166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binary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○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0, 1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431800" y="173800"/>
            <a:ext cx="827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 and Video Representation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55225"/>
            <a:ext cx="7968049" cy="3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A353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2" name="Google Shape;46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well did you like this section?</a:t>
            </a:r>
            <a:endParaRPr sz="2400">
              <a:solidFill>
                <a:srgbClr val="0A353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63" name="Google Shape;463;p6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 rotWithShape="1">
          <a:blip r:embed="rId5">
            <a:alphaModFix/>
          </a:blip>
          <a:srcRect b="0" l="29" r="39" t="0"/>
          <a:stretch/>
        </p:blipFill>
        <p:spPr>
          <a:xfrm>
            <a:off x="520950" y="872093"/>
            <a:ext cx="8102100" cy="370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5" y="1524775"/>
            <a:ext cx="2411775" cy="2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4200" y="1524763"/>
            <a:ext cx="2411775" cy="24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0">
            <a:hlinkClick r:id="rId8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473" name="Google Shape;473;p61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Bit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0/1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true/false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yes,no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  <p:pic>
        <p:nvPicPr>
          <p:cNvPr id="476" name="Google Shape;4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925" y="3096595"/>
            <a:ext cx="17716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82" name="Google Shape;482;p6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3" name="Google Shape;483;p62"/>
          <p:cNvSpPr txBox="1"/>
          <p:nvPr/>
        </p:nvSpPr>
        <p:spPr>
          <a:xfrm>
            <a:off x="522950" y="864025"/>
            <a:ext cx="7953900" cy="9030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8 bits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25" y="1830850"/>
            <a:ext cx="5460755" cy="30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490" name="Google Shape;490;p63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3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2" name="Google Shape;492;p63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Kilobyte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1000 bytes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8000 bits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498" name="Google Shape;498;p64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4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0" name="Google Shape;500;p64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Kilobyte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1000 1024 bytes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8000 8192 bits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  <p:cxnSp>
        <p:nvCxnSpPr>
          <p:cNvPr id="501" name="Google Shape;501;p64"/>
          <p:cNvCxnSpPr/>
          <p:nvPr/>
        </p:nvCxnSpPr>
        <p:spPr>
          <a:xfrm>
            <a:off x="1557050" y="1382100"/>
            <a:ext cx="4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64"/>
          <p:cNvCxnSpPr/>
          <p:nvPr/>
        </p:nvCxnSpPr>
        <p:spPr>
          <a:xfrm>
            <a:off x="1557050" y="1656950"/>
            <a:ext cx="4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08" name="Google Shape;508;p65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5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Kilobyte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 </a:t>
            </a:r>
            <a:r>
              <a:rPr lang="tr-TR" sz="1800">
                <a:solidFill>
                  <a:srgbClr val="741B47"/>
                </a:solidFill>
                <a:highlight>
                  <a:srgbClr val="FFFFFF"/>
                </a:highlight>
              </a:rPr>
              <a:t>bytes</a:t>
            </a:r>
            <a:endParaRPr sz="1800">
              <a:solidFill>
                <a:srgbClr val="741B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16" name="Google Shape;516;p66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6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18" name="Google Shape;5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22" y="1337500"/>
            <a:ext cx="4237950" cy="30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24" name="Google Shape;524;p67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7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6" name="Google Shape;526;p67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Megabyte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</a:t>
            </a:r>
            <a:r>
              <a:rPr lang="tr-TR" sz="1800">
                <a:solidFill>
                  <a:srgbClr val="741B47"/>
                </a:solidFill>
                <a:highlight>
                  <a:srgbClr val="FFFFFF"/>
                </a:highlight>
              </a:rPr>
              <a:t> kilobytes</a:t>
            </a:r>
            <a:endParaRPr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20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1024 kilobytes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32" name="Google Shape;532;p68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8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34" name="Google Shape;5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05" y="1162550"/>
            <a:ext cx="4114694" cy="231451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a simple html document" id="535" name="Google Shape;535;p68"/>
          <p:cNvSpPr/>
          <p:nvPr/>
        </p:nvSpPr>
        <p:spPr>
          <a:xfrm>
            <a:off x="2428005" y="25717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27" name="Google Shape;127;p24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975" y="1643723"/>
            <a:ext cx="2490051" cy="32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41" name="Google Shape;541;p69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9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3" name="Google Shape;543;p69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Gigabyte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</a:t>
            </a:r>
            <a:r>
              <a:rPr lang="tr-TR" sz="1800">
                <a:solidFill>
                  <a:srgbClr val="741B47"/>
                </a:solidFill>
                <a:highlight>
                  <a:srgbClr val="FFFFFF"/>
                </a:highlight>
              </a:rPr>
              <a:t> megabytes</a:t>
            </a:r>
            <a:endParaRPr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20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kilobytes 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30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1024 megabytes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49" name="Google Shape;549;p70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0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551" name="Google Shape;551;p70"/>
          <p:cNvSpPr/>
          <p:nvPr/>
        </p:nvSpPr>
        <p:spPr>
          <a:xfrm>
            <a:off x="2428005" y="25717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55" y="1085888"/>
            <a:ext cx="3962295" cy="297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1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58" name="Google Shape;558;p71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1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0" name="Google Shape;560;p71"/>
          <p:cNvSpPr txBox="1"/>
          <p:nvPr/>
        </p:nvSpPr>
        <p:spPr>
          <a:xfrm>
            <a:off x="522950" y="864025"/>
            <a:ext cx="7953900" cy="17874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Terabyte</a:t>
            </a:r>
            <a:endParaRPr b="1"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rgbClr val="FFFFFF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rgbClr val="FFFFFF"/>
                </a:highlight>
              </a:rPr>
              <a:t>10</a:t>
            </a:r>
            <a:r>
              <a:rPr lang="tr-TR" sz="1800">
                <a:solidFill>
                  <a:srgbClr val="741B47"/>
                </a:solidFill>
                <a:highlight>
                  <a:srgbClr val="FFFFFF"/>
                </a:highlight>
              </a:rPr>
              <a:t> gigabytes</a:t>
            </a:r>
            <a:endParaRPr sz="18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20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megabytes 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30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kilobytes 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b="1" lang="tr-TR" sz="1800">
                <a:solidFill>
                  <a:srgbClr val="741B47"/>
                </a:solidFill>
                <a:highlight>
                  <a:schemeClr val="lt1"/>
                </a:highlight>
              </a:rPr>
              <a:t>2</a:t>
            </a:r>
            <a:r>
              <a:rPr b="1" baseline="30000" lang="tr-TR" sz="1800">
                <a:solidFill>
                  <a:srgbClr val="741B47"/>
                </a:solidFill>
                <a:highlight>
                  <a:schemeClr val="lt1"/>
                </a:highlight>
              </a:rPr>
              <a:t>40</a:t>
            </a: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 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lang="tr-TR" sz="1800">
                <a:solidFill>
                  <a:srgbClr val="741B47"/>
                </a:solidFill>
                <a:highlight>
                  <a:schemeClr val="lt1"/>
                </a:highlight>
              </a:rPr>
              <a:t>1024 gigabytes</a:t>
            </a:r>
            <a:endParaRPr sz="1800">
              <a:solidFill>
                <a:srgbClr val="741B4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2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566" name="Google Shape;566;p72"/>
          <p:cNvSpPr/>
          <p:nvPr/>
        </p:nvSpPr>
        <p:spPr>
          <a:xfrm>
            <a:off x="2275605" y="24193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2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Bits and Bytes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descr="Image result for a simple html document" id="568" name="Google Shape;568;p72"/>
          <p:cNvSpPr/>
          <p:nvPr/>
        </p:nvSpPr>
        <p:spPr>
          <a:xfrm>
            <a:off x="2428005" y="2571749"/>
            <a:ext cx="2448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05" y="1270250"/>
            <a:ext cx="3962295" cy="260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B49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5" y="1620971"/>
            <a:ext cx="8898152" cy="3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3"/>
          <p:cNvSpPr txBox="1"/>
          <p:nvPr/>
        </p:nvSpPr>
        <p:spPr>
          <a:xfrm>
            <a:off x="520950" y="820450"/>
            <a:ext cx="8102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bytEgyptian pyramids</a:t>
            </a:r>
            <a:endParaRPr sz="3600">
              <a:solidFill>
                <a:srgbClr val="0A353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rgbClr val="0A3534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write to bits and bytes pyramid.</a:t>
            </a:r>
            <a:endParaRPr sz="1800">
              <a:solidFill>
                <a:srgbClr val="0A353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73"/>
          <p:cNvSpPr txBox="1"/>
          <p:nvPr/>
        </p:nvSpPr>
        <p:spPr>
          <a:xfrm>
            <a:off x="5133450" y="4214925"/>
            <a:ext cx="1770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(1024 Byte)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78" name="Google Shape;578;p7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3">
            <a:hlinkClick r:id="rId6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3"/>
          <p:cNvSpPr txBox="1"/>
          <p:nvPr/>
        </p:nvSpPr>
        <p:spPr>
          <a:xfrm>
            <a:off x="3686850" y="4197450"/>
            <a:ext cx="1770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………………………..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1" name="Google Shape;581;p73"/>
          <p:cNvSpPr txBox="1"/>
          <p:nvPr/>
        </p:nvSpPr>
        <p:spPr>
          <a:xfrm>
            <a:off x="3686850" y="3435650"/>
            <a:ext cx="1770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……………………….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2" name="Google Shape;582;p73"/>
          <p:cNvSpPr txBox="1"/>
          <p:nvPr/>
        </p:nvSpPr>
        <p:spPr>
          <a:xfrm>
            <a:off x="3686850" y="2673838"/>
            <a:ext cx="1770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……………………….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3" name="Google Shape;583;p73"/>
          <p:cNvSpPr txBox="1"/>
          <p:nvPr/>
        </p:nvSpPr>
        <p:spPr>
          <a:xfrm>
            <a:off x="4259450" y="1912050"/>
            <a:ext cx="658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……….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589" name="Google Shape;589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425" y="1796562"/>
            <a:ext cx="4535950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5"/>
          <p:cNvPicPr preferRelativeResize="0"/>
          <p:nvPr/>
        </p:nvPicPr>
        <p:blipFill rotWithShape="1">
          <a:blip r:embed="rId3">
            <a:alphaModFix/>
          </a:blip>
          <a:srcRect b="124580" l="155540" r="-155540" t="-124580"/>
          <a:stretch/>
        </p:blipFill>
        <p:spPr>
          <a:xfrm>
            <a:off x="1774126" y="1606425"/>
            <a:ext cx="1744375" cy="17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5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5"/>
          <p:cNvSpPr txBox="1"/>
          <p:nvPr>
            <p:ph type="title"/>
          </p:nvPr>
        </p:nvSpPr>
        <p:spPr>
          <a:xfrm>
            <a:off x="520950" y="428125"/>
            <a:ext cx="81021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Circle how you are feeling:</a:t>
            </a:r>
            <a:endParaRPr sz="2400"/>
          </a:p>
        </p:txBody>
      </p:sp>
      <p:pic>
        <p:nvPicPr>
          <p:cNvPr id="597" name="Google Shape;59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750" y="1568600"/>
            <a:ext cx="7716500" cy="2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5">
            <a:hlinkClick r:id="rId7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grpSp>
        <p:nvGrpSpPr>
          <p:cNvPr id="605" name="Google Shape;605;p76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606" name="Google Shape;606;p76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76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76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76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76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76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76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76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76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76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76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76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76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76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76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76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76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76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76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76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76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76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76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76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76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76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76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76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76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6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76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76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76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76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76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76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6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76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76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76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76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76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6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76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6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76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76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6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6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76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76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664" name="Google Shape;664;p7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665" name="Google Shape;665;p7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7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7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8" name="Google Shape;668;p7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669" name="Google Shape;669;p7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7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1" name="Google Shape;671;p7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7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7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7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7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7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7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7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7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7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7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7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7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7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7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7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7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7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7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7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7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7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7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7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7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7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7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7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7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7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7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7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7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7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7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7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7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7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7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7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7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7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7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7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7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7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7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7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7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7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7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7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7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7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7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7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7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7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7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7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7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7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7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7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5" name="Google Shape;735;p7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736" name="Google Shape;736;p7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737" name="Google Shape;737;p7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7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7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7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7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2" name="Google Shape;742;p7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7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7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45" name="Google Shape;745;p76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76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76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76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76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76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1" name="Google Shape;751;p76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tr-TR" sz="7200" u="none" cap="none" strike="noStrike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THANKS!</a:t>
            </a:r>
            <a:endParaRPr b="0" i="0" sz="7200" u="none" cap="none" strike="noStrike"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752" name="Google Shape;752;p76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tr-TR" sz="3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</a:t>
            </a:r>
            <a:r>
              <a:rPr lang="tr-TR"/>
              <a:t>us </a:t>
            </a: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at: 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Barlow Light"/>
              <a:buChar char="▸"/>
            </a:pPr>
            <a:r>
              <a:rPr lang="tr-TR"/>
              <a:t>@Jamil</a:t>
            </a:r>
            <a:endParaRPr/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tr-TR"/>
              <a:t>jamil@clarusway.com</a:t>
            </a:r>
            <a:endParaRPr/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Barlow Light"/>
              <a:buChar char="▸"/>
            </a:pP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@</a:t>
            </a:r>
            <a:r>
              <a:rPr lang="tr-TR"/>
              <a:t>Tomy</a:t>
            </a:r>
            <a:endParaRPr/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Barlow Light"/>
              <a:buChar char="▸"/>
            </a:pPr>
            <a:r>
              <a:rPr lang="tr-TR"/>
              <a:t>tomy</a:t>
            </a: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@clarusway.com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53" name="Google Shape;7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47" y="623245"/>
            <a:ext cx="2361997" cy="2583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35" name="Google Shape;135;p25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42" name="Google Shape;142;p26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123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100	      10 		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065800" y="3527975"/>
            <a:ext cx="328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latin typeface="Barlow"/>
                <a:ea typeface="Barlow"/>
                <a:cs typeface="Barlow"/>
                <a:sym typeface="Barlow"/>
              </a:rPr>
              <a:t>1X</a:t>
            </a:r>
            <a:r>
              <a:rPr b="1" lang="tr-TR">
                <a:latin typeface="Barlow"/>
                <a:ea typeface="Barlow"/>
                <a:cs typeface="Barlow"/>
                <a:sym typeface="Barlow"/>
              </a:rPr>
              <a:t>100	      +    2x10  	   +  3x1 = 123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51" name="Google Shape;151;p27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</a:t>
            </a: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	         2 	           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943350" y="4903875"/>
            <a:ext cx="162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descr="Image result for a simple html document" id="159" name="Google Shape;159;p28"/>
          <p:cNvSpPr/>
          <p:nvPr/>
        </p:nvSpPr>
        <p:spPr>
          <a:xfrm>
            <a:off x="3043300" y="1788450"/>
            <a:ext cx="244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9600">
                <a:solidFill>
                  <a:srgbClr val="741B47"/>
                </a:solidFill>
                <a:highlight>
                  <a:schemeClr val="lt1"/>
                </a:highlight>
              </a:rPr>
              <a:t>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431800" y="173800"/>
            <a:ext cx="767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Binary Number System</a:t>
            </a:r>
            <a:endParaRPr sz="40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218200" y="1549475"/>
            <a:ext cx="190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Barlow Light"/>
                <a:ea typeface="Barlow Light"/>
                <a:cs typeface="Barlow Light"/>
                <a:sym typeface="Barlow Light"/>
              </a:rPr>
              <a:t>4	         2 	              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